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777"/>
    <p:restoredTop sz="85311"/>
  </p:normalViewPr>
  <p:slideViewPr>
    <p:cSldViewPr snapToGrid="0" snapToObjects="1">
      <p:cViewPr>
        <p:scale>
          <a:sx n="121" d="100"/>
          <a:sy n="121" d="100"/>
        </p:scale>
        <p:origin x="1144" y="4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3/7/25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3/7/25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7745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GastCre/IBM-Data-Science-course/blob/f3a8a40861055866a476b71df15cbce156b6cf10/9.%20Applied%20Data%20Science%20Capstone/1.%20jupyter-labs-spacex-data-collection-api.ipynb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Gastón </a:t>
            </a:r>
            <a:r>
              <a:rPr lang="en-US" dirty="0" err="1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Creci</a:t>
            </a:r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	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07/03/2025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311301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is retrieved via SpaceX API and web scraping with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BeatifulSoup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, stored as a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dataframe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and cleaned to specialize to the Falcon 9 launches.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is cleaned, separated into numerical and categorical columns and classified according to the mission outcomes.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sets collected via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API: JSON response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 scraping: HTML response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Final pandas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with the parsed data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After launching the SpaceX API, we extract the IDs of the rocket launches.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use the IDs to extract the properties of each launch.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build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with the data and filter the Falcon 9 launches.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here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C48436-5A6D-36A5-C073-F8C0064B8F2E}"/>
              </a:ext>
            </a:extLst>
          </p:cNvPr>
          <p:cNvSpPr txBox="1"/>
          <p:nvPr/>
        </p:nvSpPr>
        <p:spPr>
          <a:xfrm>
            <a:off x="6027811" y="1963626"/>
            <a:ext cx="20983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Launch SpaceX API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7A1920-DDB9-E991-EE30-70D46BEFDC87}"/>
              </a:ext>
            </a:extLst>
          </p:cNvPr>
          <p:cNvSpPr txBox="1"/>
          <p:nvPr/>
        </p:nvSpPr>
        <p:spPr>
          <a:xfrm>
            <a:off x="6533949" y="2422329"/>
            <a:ext cx="1728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GET request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F78304-A3D7-D642-EE3B-F237CAC59538}"/>
              </a:ext>
            </a:extLst>
          </p:cNvPr>
          <p:cNvSpPr txBox="1"/>
          <p:nvPr/>
        </p:nvSpPr>
        <p:spPr>
          <a:xfrm>
            <a:off x="7101306" y="2804554"/>
            <a:ext cx="1728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JSON response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A7DC570-9B05-066B-D608-D3FB29C8C5C2}"/>
              </a:ext>
            </a:extLst>
          </p:cNvPr>
          <p:cNvSpPr txBox="1"/>
          <p:nvPr/>
        </p:nvSpPr>
        <p:spPr>
          <a:xfrm>
            <a:off x="8940124" y="2824139"/>
            <a:ext cx="2161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Dataframe</a:t>
            </a:r>
            <a:r>
              <a:rPr lang="en-US" dirty="0"/>
              <a:t> with IDs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0BACE7-42E0-CC30-FA03-3643A0756717}"/>
              </a:ext>
            </a:extLst>
          </p:cNvPr>
          <p:cNvSpPr txBox="1"/>
          <p:nvPr/>
        </p:nvSpPr>
        <p:spPr>
          <a:xfrm>
            <a:off x="6533948" y="3379037"/>
            <a:ext cx="390282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API and IDs to parse and extract:</a:t>
            </a:r>
          </a:p>
          <a:p>
            <a:pPr marL="285750" indent="-285750">
              <a:buFontTx/>
              <a:buChar char="-"/>
            </a:pPr>
            <a:r>
              <a:rPr lang="en-US" dirty="0"/>
              <a:t>Booster Version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Launch Site</a:t>
            </a:r>
          </a:p>
          <a:p>
            <a:pPr marL="285750" indent="-285750">
              <a:buFontTx/>
              <a:buChar char="-"/>
            </a:pPr>
            <a:r>
              <a:rPr lang="en-US" dirty="0"/>
              <a:t>Payload</a:t>
            </a:r>
          </a:p>
          <a:p>
            <a:pPr marL="285750" indent="-285750">
              <a:buFontTx/>
              <a:buChar char="-"/>
            </a:pPr>
            <a:r>
              <a:rPr lang="en-US" dirty="0"/>
              <a:t>Core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FCDA3B2-5E74-40AF-FA7B-88A20160C3A9}"/>
              </a:ext>
            </a:extLst>
          </p:cNvPr>
          <p:cNvSpPr txBox="1"/>
          <p:nvPr/>
        </p:nvSpPr>
        <p:spPr>
          <a:xfrm>
            <a:off x="6533948" y="5074409"/>
            <a:ext cx="3564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Select Falcon 9 launches</a:t>
            </a: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ADBBE459-DFD4-CA83-C28A-8BBFF5D385BE}"/>
              </a:ext>
            </a:extLst>
          </p:cNvPr>
          <p:cNvCxnSpPr>
            <a:cxnSpLocks/>
            <a:endCxn id="7" idx="1"/>
          </p:cNvCxnSpPr>
          <p:nvPr/>
        </p:nvCxnSpPr>
        <p:spPr>
          <a:xfrm rot="16200000" flipH="1">
            <a:off x="6282230" y="2355275"/>
            <a:ext cx="274037" cy="22940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>
            <a:extLst>
              <a:ext uri="{FF2B5EF4-FFF2-40B4-BE49-F238E27FC236}">
                <a16:creationId xmlns:a16="http://schemas.microsoft.com/office/drawing/2014/main" id="{DC34F2B8-F3A5-32DD-7089-68C181231A20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08975" y="2815634"/>
            <a:ext cx="1220544" cy="229401"/>
          </a:xfrm>
          <a:prstGeom prst="bentConnector3">
            <a:avLst>
              <a:gd name="adj1" fmla="val 9968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3CCE6038-5210-040C-F7D5-A43DC3CDD911}"/>
              </a:ext>
            </a:extLst>
          </p:cNvPr>
          <p:cNvCxnSpPr>
            <a:cxnSpLocks/>
          </p:cNvCxnSpPr>
          <p:nvPr/>
        </p:nvCxnSpPr>
        <p:spPr>
          <a:xfrm rot="16200000" flipH="1">
            <a:off x="4943575" y="3700373"/>
            <a:ext cx="2951343" cy="229404"/>
          </a:xfrm>
          <a:prstGeom prst="bentConnector3">
            <a:avLst>
              <a:gd name="adj1" fmla="val 10003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D784E477-9F31-9949-7810-2D4CACE30DFF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6740072" y="2778144"/>
            <a:ext cx="361234" cy="211076"/>
          </a:xfrm>
          <a:prstGeom prst="bentConnector3">
            <a:avLst>
              <a:gd name="adj1" fmla="val 100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DCCEB916-121F-712B-3B3E-F01E7FC5FDEE}"/>
              </a:ext>
            </a:extLst>
          </p:cNvPr>
          <p:cNvCxnSpPr>
            <a:endCxn id="9" idx="1"/>
          </p:cNvCxnSpPr>
          <p:nvPr/>
        </p:nvCxnSpPr>
        <p:spPr>
          <a:xfrm>
            <a:off x="8613807" y="3008805"/>
            <a:ext cx="32631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D0B6F5-B77B-2E7B-9408-B68332222B32}"/>
              </a:ext>
            </a:extLst>
          </p:cNvPr>
          <p:cNvSpPr txBox="1"/>
          <p:nvPr/>
        </p:nvSpPr>
        <p:spPr>
          <a:xfrm>
            <a:off x="6533948" y="2422329"/>
            <a:ext cx="4197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GET request from Falcon 9 Wikipedia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EEB4C0-E7CD-7A19-EC47-33395D57F239}"/>
              </a:ext>
            </a:extLst>
          </p:cNvPr>
          <p:cNvSpPr txBox="1"/>
          <p:nvPr/>
        </p:nvSpPr>
        <p:spPr>
          <a:xfrm>
            <a:off x="7101306" y="2804554"/>
            <a:ext cx="1728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HTML response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D9F77A-75B6-DEA4-7F3F-955703EEF2F4}"/>
              </a:ext>
            </a:extLst>
          </p:cNvPr>
          <p:cNvSpPr txBox="1"/>
          <p:nvPr/>
        </p:nvSpPr>
        <p:spPr>
          <a:xfrm>
            <a:off x="6533948" y="3379037"/>
            <a:ext cx="390282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html code to select tables, parse and extract:</a:t>
            </a:r>
          </a:p>
          <a:p>
            <a:pPr marL="285750" indent="-285750">
              <a:buFontTx/>
              <a:buChar char="-"/>
            </a:pPr>
            <a:r>
              <a:rPr lang="en-US" dirty="0"/>
              <a:t>Flight No	- Orbit</a:t>
            </a:r>
          </a:p>
          <a:p>
            <a:pPr marL="285750" indent="-285750">
              <a:buFontTx/>
              <a:buChar char="-"/>
            </a:pPr>
            <a:r>
              <a:rPr lang="en-US" dirty="0"/>
              <a:t>Launch Site	- Customer</a:t>
            </a:r>
          </a:p>
          <a:p>
            <a:pPr marL="285750" indent="-285750">
              <a:buFontTx/>
              <a:buChar char="-"/>
            </a:pPr>
            <a:r>
              <a:rPr lang="en-US" dirty="0"/>
              <a:t>Payload	- Launch outcome</a:t>
            </a:r>
          </a:p>
          <a:p>
            <a:pPr marL="285750" indent="-285750">
              <a:buFontTx/>
              <a:buChar char="-"/>
            </a:pPr>
            <a:r>
              <a:rPr lang="en-US" dirty="0"/>
              <a:t>Payload mass 	- Booster Version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Booster landing outcome</a:t>
            </a:r>
          </a:p>
          <a:p>
            <a:pPr marL="285750" indent="-285750">
              <a:buFontTx/>
              <a:buChar char="-"/>
            </a:pPr>
            <a:r>
              <a:rPr lang="en-US" dirty="0"/>
              <a:t>Date 		- Time</a:t>
            </a:r>
          </a:p>
        </p:txBody>
      </p:sp>
      <p:cxnSp>
        <p:nvCxnSpPr>
          <p:cNvPr id="10" name="Elbow Connector 9">
            <a:extLst>
              <a:ext uri="{FF2B5EF4-FFF2-40B4-BE49-F238E27FC236}">
                <a16:creationId xmlns:a16="http://schemas.microsoft.com/office/drawing/2014/main" id="{127E1210-5D2F-0C06-C949-113E815E8ECF}"/>
              </a:ext>
            </a:extLst>
          </p:cNvPr>
          <p:cNvCxnSpPr>
            <a:cxnSpLocks/>
            <a:endCxn id="5" idx="1"/>
          </p:cNvCxnSpPr>
          <p:nvPr/>
        </p:nvCxnSpPr>
        <p:spPr>
          <a:xfrm rot="16200000" flipH="1">
            <a:off x="6282228" y="2355275"/>
            <a:ext cx="274038" cy="22940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1">
            <a:extLst>
              <a:ext uri="{FF2B5EF4-FFF2-40B4-BE49-F238E27FC236}">
                <a16:creationId xmlns:a16="http://schemas.microsoft.com/office/drawing/2014/main" id="{1EA0A528-8E3B-F577-F8FA-EDC616BCA7EF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08975" y="2815634"/>
            <a:ext cx="1220544" cy="229401"/>
          </a:xfrm>
          <a:prstGeom prst="bentConnector3">
            <a:avLst>
              <a:gd name="adj1" fmla="val 9968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>
            <a:extLst>
              <a:ext uri="{FF2B5EF4-FFF2-40B4-BE49-F238E27FC236}">
                <a16:creationId xmlns:a16="http://schemas.microsoft.com/office/drawing/2014/main" id="{FF3694B9-7F8B-BE39-DD9E-69A5B681369A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6740072" y="2778144"/>
            <a:ext cx="361234" cy="211076"/>
          </a:xfrm>
          <a:prstGeom prst="bentConnector3">
            <a:avLst>
              <a:gd name="adj1" fmla="val 100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CBD26F8-0622-2257-4617-D5D1A17C0FF8}"/>
              </a:ext>
            </a:extLst>
          </p:cNvPr>
          <p:cNvCxnSpPr/>
          <p:nvPr/>
        </p:nvCxnSpPr>
        <p:spPr>
          <a:xfrm>
            <a:off x="8613807" y="3008805"/>
            <a:ext cx="32631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D8E8A37E-261E-3CE2-1D8F-2163EC9A67D4}"/>
              </a:ext>
            </a:extLst>
          </p:cNvPr>
          <p:cNvSpPr txBox="1"/>
          <p:nvPr/>
        </p:nvSpPr>
        <p:spPr>
          <a:xfrm>
            <a:off x="6027811" y="1963625"/>
            <a:ext cx="1728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Web scraping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7266EF2-AC63-1493-BA55-F208CCFC1380}"/>
              </a:ext>
            </a:extLst>
          </p:cNvPr>
          <p:cNvSpPr txBox="1"/>
          <p:nvPr/>
        </p:nvSpPr>
        <p:spPr>
          <a:xfrm>
            <a:off x="8940124" y="2824139"/>
            <a:ext cx="2161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BeautifulSoup</a:t>
            </a:r>
            <a:r>
              <a:rPr lang="en-US" dirty="0"/>
              <a:t> object</a:t>
            </a: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4400</TotalTime>
  <Words>1455</Words>
  <Application>Microsoft Macintosh PowerPoint</Application>
  <PresentationFormat>Widescreen</PresentationFormat>
  <Paragraphs>258</Paragraphs>
  <Slides>47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Creci Keinbaum, G.F. (Gastón)</cp:lastModifiedBy>
  <cp:revision>201</cp:revision>
  <dcterms:created xsi:type="dcterms:W3CDTF">2021-04-29T18:58:34Z</dcterms:created>
  <dcterms:modified xsi:type="dcterms:W3CDTF">2025-03-10T09:48:25Z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